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Lst>
  <p:notesMasterIdLst>
    <p:notesMasterId r:id="rId8"/>
  </p:notesMasterIdLst>
  <p:sldSz cx="12192000" cy="6858000"/>
  <p:notesSz cx="6858000" cy="12192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notesMaster" Target="notesMasters/notesMaster1.xml"/><Relationship Id="rId9" Type="http://schemas.openxmlformats.org/officeDocument/2006/relationships/presProps" Target="presProps.xml"/><Relationship Id="rId10" Type="http://schemas.openxmlformats.org/officeDocument/2006/relationships/viewProps" Target="viewProps.xml"/><Relationship Id="rId11" Type="http://schemas.openxmlformats.org/officeDocument/2006/relationships/theme" Target="theme/theme1.xml"/><Relationship Id="rId12"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hyperlink" Target="https://www.youtube.com/watch?v=iG9CE55wbtY&amp;t=27s" TargetMode="External"/><Relationship Id="rId2" Type="http://schemas.openxmlformats.org/officeDocument/2006/relationships/slideLayout" Target="../slideLayouts/slideLayout1.xml"/><Relationship Id="rId3"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hyperlink" Target="https://www.youtube.com/watch?v=iG9CE55wbtY&amp;t=508s" TargetMode="External"/><Relationship Id="rId2" Type="http://schemas.openxmlformats.org/officeDocument/2006/relationships/slideLayout" Target="../slideLayouts/slideLayout1.xml"/><Relationship Id="rId3"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hyperlink" Target="https://www.youtube.com/watch?v=iG9CE55wbtY&amp;t=915s" TargetMode="External"/><Relationship Id="rId2" Type="http://schemas.openxmlformats.org/officeDocument/2006/relationships/slideLayout" Target="../slideLayouts/slideLayout1.xml"/><Relationship Id="rId3"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548640" y="1645920"/>
            <a:ext cx="10363200" cy="1280160"/>
          </a:xfrm>
          <a:prstGeom prst="rect">
            <a:avLst/>
          </a:prstGeom>
          <a:noFill/>
          <a:ln/>
        </p:spPr>
        <p:txBody>
          <a:bodyPr wrap="square" rtlCol="0" anchor="ctr"/>
          <a:lstStyle/>
          <a:p>
            <a:pPr algn="ctr" indent="0" marL="0">
              <a:buNone/>
            </a:pPr>
            <a:r>
              <a:rPr lang="en-US" sz="3600" b="1" dirty="0">
                <a:solidFill>
                  <a:srgbClr val="1A1A1A"/>
                </a:solidFill>
              </a:rPr>
              <a:t>Do Schools Kill Creativity? Sir Ken Robinson's Case for Reimagining Education</a:t>
            </a:r>
            <a:endParaRPr lang="en-US" sz="3600" dirty="0"/>
          </a:p>
        </p:txBody>
      </p:sp>
      <p:sp>
        <p:nvSpPr>
          <p:cNvPr id="3" name="Text 1"/>
          <p:cNvSpPr/>
          <p:nvPr/>
        </p:nvSpPr>
        <p:spPr>
          <a:xfrm>
            <a:off x="548640" y="3200400"/>
            <a:ext cx="10363200" cy="1828800"/>
          </a:xfrm>
          <a:prstGeom prst="rect">
            <a:avLst/>
          </a:prstGeom>
          <a:noFill/>
          <a:ln/>
        </p:spPr>
        <p:txBody>
          <a:bodyPr wrap="square" rtlCol="0" anchor="ctr"/>
          <a:lstStyle/>
          <a:p>
            <a:pPr algn="ctr" indent="0" marL="0">
              <a:buNone/>
            </a:pPr>
            <a:r>
              <a:rPr lang="en-US" sz="1400" dirty="0">
                <a:solidFill>
                  <a:srgbClr val="6B7280"/>
                </a:solidFill>
              </a:rPr>
              <a:t>Sir Ken Robinson, speaking at TED, argues that public education systems around the world are systematically destroying children's creative capacities by stigmatizing mistakes, devaluing the arts, and producing graduates optimized for a 19th-century industrial economy that no longer exists. His core thesis is that creativity deserves the same status in education as literacy — and that the longer children stay in school, the more this capacity is educated out of them. Robinson draws on the story of choreographer Gillian Lynne, Picasso, and his own family to make the case that intelligence is diverse, dynamic, and distinct — and that a child written off as having a learning disorder might simply need a different environment to flourish. The single most important takeaway is this: we are not educating children into their potential; we are educating them out of it, and that must change before it is too late.</a:t>
            </a:r>
            <a:endParaRPr lang="en-US" sz="1400" dirty="0"/>
          </a:p>
        </p:txBody>
      </p:sp>
      <p:sp>
        <p:nvSpPr>
          <p:cNvPr id="4" name="Shape 2"/>
          <p:cNvSpPr/>
          <p:nvPr/>
        </p:nvSpPr>
        <p:spPr>
          <a:xfrm>
            <a:off x="3657600" y="3017520"/>
            <a:ext cx="4876800" cy="36576"/>
          </a:xfrm>
          <a:prstGeom prst="rect">
            <a:avLst/>
          </a:prstGeom>
          <a:solidFill>
            <a:srgbClr val="2563EB"/>
          </a:solidFill>
          <a:ln w="12700">
            <a:solidFill>
              <a:srgbClr val="2563EB"/>
            </a:solidFill>
            <a:prstDash val="solid"/>
          </a:ln>
        </p:spPr>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457200" y="320040"/>
            <a:ext cx="11216640" cy="685800"/>
          </a:xfrm>
          <a:prstGeom prst="rect">
            <a:avLst/>
          </a:prstGeom>
          <a:noFill/>
          <a:ln/>
        </p:spPr>
        <p:txBody>
          <a:bodyPr wrap="square" rtlCol="0" anchor="ctr"/>
          <a:lstStyle/>
          <a:p>
            <a:pPr indent="0" marL="0">
              <a:buNone/>
            </a:pPr>
            <a:r>
              <a:rPr lang="en-US" sz="2200" b="1" dirty="0">
                <a:solidFill>
                  <a:srgbClr val="2563EB"/>
                </a:solidFill>
              </a:rPr>
              <a:t>Key Takeaways</a:t>
            </a:r>
            <a:endParaRPr lang="en-US" sz="2200" dirty="0"/>
          </a:p>
        </p:txBody>
      </p:sp>
      <p:sp>
        <p:nvSpPr>
          <p:cNvPr id="3" name="Shape 1"/>
          <p:cNvSpPr/>
          <p:nvPr/>
        </p:nvSpPr>
        <p:spPr>
          <a:xfrm>
            <a:off x="457200" y="1005840"/>
            <a:ext cx="1097280" cy="36576"/>
          </a:xfrm>
          <a:prstGeom prst="rect">
            <a:avLst/>
          </a:prstGeom>
          <a:solidFill>
            <a:srgbClr val="2563EB"/>
          </a:solidFill>
          <a:ln w="12700">
            <a:solidFill>
              <a:srgbClr val="2563EB"/>
            </a:solidFill>
            <a:prstDash val="solid"/>
          </a:ln>
        </p:spPr>
      </p:sp>
      <p:sp>
        <p:nvSpPr>
          <p:cNvPr id="4" name="Text 2"/>
          <p:cNvSpPr/>
          <p:nvPr/>
        </p:nvSpPr>
        <p:spPr>
          <a:xfrm>
            <a:off x="457200" y="1234440"/>
            <a:ext cx="11216640" cy="4754880"/>
          </a:xfrm>
          <a:prstGeom prst="rect">
            <a:avLst/>
          </a:prstGeom>
          <a:noFill/>
          <a:ln/>
        </p:spPr>
        <p:txBody>
          <a:bodyPr wrap="square" rtlCol="0" anchor="t"/>
          <a:lstStyle/>
          <a:p>
            <a:pPr marL="342900" indent="-342900">
              <a:spcAft>
                <a:spcPts val="1000"/>
              </a:spcAft>
              <a:buSzPct val="100000"/>
              <a:buChar char="•"/>
            </a:pPr>
            <a:r>
              <a:rPr lang="en-US" sz="1600" dirty="0">
                <a:solidFill>
                  <a:srgbClr val="1A1A1A"/>
                </a:solidFill>
              </a:rPr>
              <a:t>Creativity is as important as literacy and should be treated with the same status in education — yet current systems actively educate it out of children.</a:t>
            </a:r>
            <a:endParaRPr lang="en-US" sz="1600" dirty="0"/>
          </a:p>
          <a:p>
            <a:pPr marL="342900" indent="-342900">
              <a:spcAft>
                <a:spcPts val="1000"/>
              </a:spcAft>
              <a:buSzPct val="100000"/>
              <a:buChar char="•"/>
            </a:pPr>
            <a:r>
              <a:rPr lang="en-US" sz="1600" dirty="0">
                <a:solidFill>
                  <a:srgbClr val="1A1A1A"/>
                </a:solidFill>
              </a:rPr>
              <a:t>Children are not frightened of being wrong; it is schooling that instills that fear, and without the willingness to be wrong, no original idea is ever possible.</a:t>
            </a:r>
            <a:endParaRPr lang="en-US" sz="1600" dirty="0"/>
          </a:p>
          <a:p>
            <a:pPr marL="342900" indent="-342900">
              <a:spcAft>
                <a:spcPts val="1000"/>
              </a:spcAft>
              <a:buSzPct val="100000"/>
              <a:buChar char="•"/>
            </a:pPr>
            <a:r>
              <a:rPr lang="en-US" sz="1600" dirty="0">
                <a:solidFill>
                  <a:srgbClr val="1A1A1A"/>
                </a:solidFill>
              </a:rPr>
              <a:t>Every education system on earth shares the same hierarchy: mathematics and languages at the top, the arts at the bottom — a structure inherited from 19th-century industrialism, not from any evidence about human potential.</a:t>
            </a:r>
            <a:endParaRPr lang="en-US" sz="1600" dirty="0"/>
          </a:p>
          <a:p>
            <a:pPr marL="342900" indent="-342900">
              <a:spcAft>
                <a:spcPts val="1000"/>
              </a:spcAft>
              <a:buSzPct val="100000"/>
              <a:buChar char="•"/>
            </a:pPr>
            <a:r>
              <a:rPr lang="en-US" sz="1600" dirty="0">
                <a:solidFill>
                  <a:srgbClr val="1A1A1A"/>
                </a:solidFill>
              </a:rPr>
              <a:t>Intelligence is diverse, dynamic, and distinct — we think visually, kinesthetically, in sound, in abstract terms, and in movement, yet education only rewards a narrow academic band.</a:t>
            </a:r>
            <a:endParaRPr lang="en-US" sz="1600" dirty="0"/>
          </a:p>
          <a:p>
            <a:pPr marL="342900" indent="-342900">
              <a:spcAft>
                <a:spcPts val="1000"/>
              </a:spcAft>
              <a:buSzPct val="100000"/>
              <a:buChar char="•"/>
            </a:pPr>
            <a:r>
              <a:rPr lang="en-US" sz="1600" dirty="0">
                <a:solidFill>
                  <a:srgbClr val="1A1A1A"/>
                </a:solidFill>
              </a:rPr>
              <a:t>The story of Gillian Lynne — nearly medicated into silence, ultimately responsible for 'Cats' and 'Phantom of the Opera' — shows what is lost when a child's talent is misread as a disorder.</a:t>
            </a:r>
            <a:endParaRPr lang="en-US" sz="16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457200" y="320040"/>
            <a:ext cx="11216640" cy="685800"/>
          </a:xfrm>
          <a:prstGeom prst="rect">
            <a:avLst/>
          </a:prstGeom>
          <a:noFill/>
          <a:ln/>
        </p:spPr>
        <p:txBody>
          <a:bodyPr wrap="square" rtlCol="0" anchor="ctr"/>
          <a:lstStyle/>
          <a:p>
            <a:pPr indent="0" marL="0">
              <a:buNone/>
            </a:pPr>
            <a:r>
              <a:rPr lang="en-US" sz="2200" b="1" dirty="0">
                <a:solidFill>
                  <a:srgbClr val="2563EB"/>
                </a:solidFill>
              </a:rPr>
              <a:t>Creativity Belongs at the Center of Education, Not the Margins</a:t>
            </a:r>
            <a:endParaRPr lang="en-US" sz="2200" dirty="0"/>
          </a:p>
        </p:txBody>
      </p:sp>
      <p:sp>
        <p:nvSpPr>
          <p:cNvPr id="3" name="Text 1">
            <a:hlinkClick r:id="rId1" tooltip=""/>
          </p:cNvPr>
          <p:cNvSpPr/>
          <p:nvPr/>
        </p:nvSpPr>
        <p:spPr>
          <a:xfrm>
            <a:off x="8686800" y="365760"/>
            <a:ext cx="3200400" cy="457200"/>
          </a:xfrm>
          <a:prstGeom prst="rect">
            <a:avLst/>
          </a:prstGeom>
          <a:noFill/>
          <a:ln/>
        </p:spPr>
        <p:txBody>
          <a:bodyPr wrap="square" rtlCol="0" anchor="ctr"/>
          <a:lstStyle/>
          <a:p>
            <a:pPr algn="r" indent="0" marL="0">
              <a:buNone/>
            </a:pPr>
            <a:r>
              <a:rPr lang="en-US" sz="1200" u="sng" dirty="0">
                <a:solidFill>
                  <a:srgbClr val="6B7280"/>
                </a:solidFill>
                <a:hlinkClick r:id="rId1" invalidUrl="" action="" tgtFrame="" tooltip="" history="1" highlightClick="0" endSnd="0">
                  <a:extLst>
                    <a:ext uri="{A12FA001-AC4F-418D-AE19-62706E023703}">
                      <ahyp:hlinkClr xmlns:ahyp="http://schemas.microsoft.com/office/drawing/2018/hyperlinkcolor" val="tx"/>
                    </a:ext>
                  </a:extLst>
                </a:hlinkClick>
              </a:rPr>
              <a:t>00:27</a:t>
            </a:r>
            <a:endParaRPr lang="en-US" sz="1200" dirty="0"/>
          </a:p>
        </p:txBody>
      </p:sp>
      <p:sp>
        <p:nvSpPr>
          <p:cNvPr id="4" name="Shape 2"/>
          <p:cNvSpPr/>
          <p:nvPr/>
        </p:nvSpPr>
        <p:spPr>
          <a:xfrm>
            <a:off x="457200" y="1005840"/>
            <a:ext cx="1097280" cy="36576"/>
          </a:xfrm>
          <a:prstGeom prst="rect">
            <a:avLst/>
          </a:prstGeom>
          <a:solidFill>
            <a:srgbClr val="2563EB"/>
          </a:solidFill>
          <a:ln w="12700">
            <a:solidFill>
              <a:srgbClr val="2563EB"/>
            </a:solidFill>
            <a:prstDash val="solid"/>
          </a:ln>
        </p:spPr>
      </p:sp>
      <p:sp>
        <p:nvSpPr>
          <p:cNvPr id="5" name="Text 3"/>
          <p:cNvSpPr/>
          <p:nvPr/>
        </p:nvSpPr>
        <p:spPr>
          <a:xfrm>
            <a:off x="457200" y="1234440"/>
            <a:ext cx="11216640" cy="4754880"/>
          </a:xfrm>
          <a:prstGeom prst="rect">
            <a:avLst/>
          </a:prstGeom>
          <a:noFill/>
          <a:ln/>
        </p:spPr>
        <p:txBody>
          <a:bodyPr wrap="square" rtlCol="0" anchor="t"/>
          <a:lstStyle/>
          <a:p>
            <a:pPr marL="342900" indent="-342900">
              <a:spcAft>
                <a:spcPts val="1000"/>
              </a:spcAft>
              <a:buSzPct val="100000"/>
              <a:buChar char="•"/>
            </a:pPr>
            <a:r>
              <a:rPr lang="en-US" sz="1600" dirty="0">
                <a:solidFill>
                  <a:srgbClr val="1A1A1A"/>
                </a:solidFill>
              </a:rPr>
              <a:t>Children starting school today will retire in 2065 — no one can know what skills that world will require, making adaptability and creativity essential.</a:t>
            </a:r>
            <a:endParaRPr lang="en-US" sz="1600" dirty="0"/>
          </a:p>
          <a:p>
            <a:pPr marL="342900" indent="-342900">
              <a:spcAft>
                <a:spcPts val="1000"/>
              </a:spcAft>
              <a:buSzPct val="100000"/>
              <a:buChar char="•"/>
            </a:pPr>
            <a:r>
              <a:rPr lang="en-US" sz="1600" dirty="0">
                <a:solidFill>
                  <a:srgbClr val="1A1A1A"/>
                </a:solidFill>
              </a:rPr>
              <a:t>The willingness to be wrong is the non-negotiable precondition for any original idea; schools that stigmatize mistakes eliminate the conditions for creativity.</a:t>
            </a:r>
            <a:endParaRPr lang="en-US" sz="1600" dirty="0"/>
          </a:p>
          <a:p>
            <a:pPr marL="342900" indent="-342900">
              <a:spcAft>
                <a:spcPts val="1000"/>
              </a:spcAft>
              <a:buSzPct val="100000"/>
              <a:buChar char="•"/>
            </a:pPr>
            <a:r>
              <a:rPr lang="en-US" sz="1600" dirty="0">
                <a:solidFill>
                  <a:srgbClr val="1A1A1A"/>
                </a:solidFill>
              </a:rPr>
              <a:t>Picasso's principle: all children are born artists — the problem is remaining one as schooling progresses.</a:t>
            </a:r>
            <a:endParaRPr lang="en-US" sz="1600" dirty="0"/>
          </a:p>
          <a:p>
            <a:pPr marL="342900" indent="-342900">
              <a:spcAft>
                <a:spcPts val="1000"/>
              </a:spcAft>
              <a:buSzPct val="100000"/>
              <a:buChar char="•"/>
            </a:pPr>
            <a:r>
              <a:rPr lang="en-US" sz="1600" dirty="0">
                <a:solidFill>
                  <a:srgbClr val="1A1A1A"/>
                </a:solidFill>
              </a:rPr>
              <a:t>Robinson's sharper version of Picasso: we don't grow out of creativity; we get educated out of it.</a:t>
            </a:r>
            <a:endParaRPr lang="en-US" sz="1600" dirty="0"/>
          </a:p>
          <a:p>
            <a:pPr marL="342900" indent="-342900">
              <a:spcAft>
                <a:spcPts val="1000"/>
              </a:spcAft>
              <a:buSzPct val="100000"/>
              <a:buChar char="•"/>
            </a:pPr>
            <a:r>
              <a:rPr lang="en-US" sz="1600" dirty="0">
                <a:solidFill>
                  <a:srgbClr val="1A1A1A"/>
                </a:solidFill>
              </a:rPr>
              <a:t>The six-year-old drawing God and the boy saying 'Frank sent this' are not anomalies — they are what childhood looks like before the fear of being wrong is installed.</a:t>
            </a:r>
            <a:endParaRPr lang="en-US" sz="16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457200" y="320040"/>
            <a:ext cx="11216640" cy="685800"/>
          </a:xfrm>
          <a:prstGeom prst="rect">
            <a:avLst/>
          </a:prstGeom>
          <a:noFill/>
          <a:ln/>
        </p:spPr>
        <p:txBody>
          <a:bodyPr wrap="square" rtlCol="0" anchor="ctr"/>
          <a:lstStyle/>
          <a:p>
            <a:pPr indent="0" marL="0">
              <a:buNone/>
            </a:pPr>
            <a:r>
              <a:rPr lang="en-US" sz="2200" b="1" dirty="0">
                <a:solidFill>
                  <a:srgbClr val="2563EB"/>
                </a:solidFill>
              </a:rPr>
              <a:t>How the Industrial Hierarchy of Subjects Betrays Human Intelligence</a:t>
            </a:r>
            <a:endParaRPr lang="en-US" sz="2200" dirty="0"/>
          </a:p>
        </p:txBody>
      </p:sp>
      <p:sp>
        <p:nvSpPr>
          <p:cNvPr id="3" name="Text 1">
            <a:hlinkClick r:id="rId1" tooltip=""/>
          </p:cNvPr>
          <p:cNvSpPr/>
          <p:nvPr/>
        </p:nvSpPr>
        <p:spPr>
          <a:xfrm>
            <a:off x="8686800" y="365760"/>
            <a:ext cx="3200400" cy="457200"/>
          </a:xfrm>
          <a:prstGeom prst="rect">
            <a:avLst/>
          </a:prstGeom>
          <a:noFill/>
          <a:ln/>
        </p:spPr>
        <p:txBody>
          <a:bodyPr wrap="square" rtlCol="0" anchor="ctr"/>
          <a:lstStyle/>
          <a:p>
            <a:pPr algn="r" indent="0" marL="0">
              <a:buNone/>
            </a:pPr>
            <a:r>
              <a:rPr lang="en-US" sz="1200" u="sng" dirty="0">
                <a:solidFill>
                  <a:srgbClr val="6B7280"/>
                </a:solidFill>
                <a:hlinkClick r:id="rId1" invalidUrl="" action="" tgtFrame="" tooltip="" history="1" highlightClick="0" endSnd="0">
                  <a:extLst>
                    <a:ext uri="{A12FA001-AC4F-418D-AE19-62706E023703}">
                      <ahyp:hlinkClr xmlns:ahyp="http://schemas.microsoft.com/office/drawing/2018/hyperlinkcolor" val="tx"/>
                    </a:ext>
                  </a:extLst>
                </a:hlinkClick>
              </a:rPr>
              <a:t>08:28</a:t>
            </a:r>
            <a:endParaRPr lang="en-US" sz="1200" dirty="0"/>
          </a:p>
        </p:txBody>
      </p:sp>
      <p:sp>
        <p:nvSpPr>
          <p:cNvPr id="4" name="Shape 2"/>
          <p:cNvSpPr/>
          <p:nvPr/>
        </p:nvSpPr>
        <p:spPr>
          <a:xfrm>
            <a:off x="457200" y="1005840"/>
            <a:ext cx="1097280" cy="36576"/>
          </a:xfrm>
          <a:prstGeom prst="rect">
            <a:avLst/>
          </a:prstGeom>
          <a:solidFill>
            <a:srgbClr val="2563EB"/>
          </a:solidFill>
          <a:ln w="12700">
            <a:solidFill>
              <a:srgbClr val="2563EB"/>
            </a:solidFill>
            <a:prstDash val="solid"/>
          </a:ln>
        </p:spPr>
      </p:sp>
      <p:sp>
        <p:nvSpPr>
          <p:cNvPr id="5" name="Text 3"/>
          <p:cNvSpPr/>
          <p:nvPr/>
        </p:nvSpPr>
        <p:spPr>
          <a:xfrm>
            <a:off x="457200" y="1234440"/>
            <a:ext cx="11216640" cy="4754880"/>
          </a:xfrm>
          <a:prstGeom prst="rect">
            <a:avLst/>
          </a:prstGeom>
          <a:noFill/>
          <a:ln/>
        </p:spPr>
        <p:txBody>
          <a:bodyPr wrap="square" rtlCol="0" anchor="t"/>
          <a:lstStyle/>
          <a:p>
            <a:pPr marL="342900" indent="-342900">
              <a:spcAft>
                <a:spcPts val="1000"/>
              </a:spcAft>
              <a:buSzPct val="100000"/>
              <a:buChar char="•"/>
            </a:pPr>
            <a:r>
              <a:rPr lang="en-US" sz="1600" dirty="0">
                <a:solidFill>
                  <a:srgbClr val="1A1A1A"/>
                </a:solidFill>
              </a:rPr>
              <a:t>Every education system on earth uses the same hierarchy: math and languages first, arts last — a structure inherited from 19th-century industrial needs, not evidence about human potential.</a:t>
            </a:r>
            <a:endParaRPr lang="en-US" sz="1600" dirty="0"/>
          </a:p>
          <a:p>
            <a:pPr marL="342900" indent="-342900">
              <a:spcAft>
                <a:spcPts val="1000"/>
              </a:spcAft>
              <a:buSzPct val="100000"/>
              <a:buChar char="•"/>
            </a:pPr>
            <a:r>
              <a:rPr lang="en-US" sz="1600" dirty="0">
                <a:solidFill>
                  <a:srgbClr val="1A1A1A"/>
                </a:solidFill>
              </a:rPr>
              <a:t>Robinson defines creativity as 'the process of having original ideas that have value' — and argues it emerges from interactions across disciplines, not from siloed academic subjects.</a:t>
            </a:r>
            <a:endParaRPr lang="en-US" sz="1600" dirty="0"/>
          </a:p>
          <a:p>
            <a:pPr marL="342900" indent="-342900">
              <a:spcAft>
                <a:spcPts val="1000"/>
              </a:spcAft>
              <a:buSzPct val="100000"/>
              <a:buChar char="•"/>
            </a:pPr>
            <a:r>
              <a:rPr lang="en-US" sz="1600" dirty="0">
                <a:solidFill>
                  <a:srgbClr val="1A1A1A"/>
                </a:solidFill>
              </a:rPr>
              <a:t>Intelligence is diverse (visual, auditory, kinesthetic, abstract, movement-based), dynamic (interactive across brain regions), and distinct (individually specific) — none of which the current hierarchy accommodates.</a:t>
            </a:r>
            <a:endParaRPr lang="en-US" sz="1600" dirty="0"/>
          </a:p>
          <a:p>
            <a:pPr marL="342900" indent="-342900">
              <a:spcAft>
                <a:spcPts val="1000"/>
              </a:spcAft>
              <a:buSzPct val="100000"/>
              <a:buChar char="•"/>
            </a:pPr>
            <a:r>
              <a:rPr lang="en-US" sz="1600" dirty="0">
                <a:solidFill>
                  <a:srgbClr val="1A1A1A"/>
                </a:solidFill>
              </a:rPr>
              <a:t>Academic inflation is now measurable: a BA is worth what no degree used to be, a PhD is required where an MA once sufficed — signaling that the whole structure is shifting beneath our feet.</a:t>
            </a:r>
            <a:endParaRPr lang="en-US" sz="1600" dirty="0"/>
          </a:p>
          <a:p>
            <a:pPr marL="342900" indent="-342900">
              <a:spcAft>
                <a:spcPts val="1000"/>
              </a:spcAft>
              <a:buSzPct val="100000"/>
              <a:buChar char="•"/>
            </a:pPr>
            <a:r>
              <a:rPr lang="en-US" sz="1600" dirty="0">
                <a:solidFill>
                  <a:srgbClr val="1A1A1A"/>
                </a:solidFill>
              </a:rPr>
              <a:t>Children progressively educated 'from the waist up' and then focused solely on the head lose access to embodied, kinesthetic forms of intelligence that are legitimate and valuable.</a:t>
            </a:r>
            <a:endParaRPr lang="en-US" sz="16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457200" y="320040"/>
            <a:ext cx="11216640" cy="685800"/>
          </a:xfrm>
          <a:prstGeom prst="rect">
            <a:avLst/>
          </a:prstGeom>
          <a:noFill/>
          <a:ln/>
        </p:spPr>
        <p:txBody>
          <a:bodyPr wrap="square" rtlCol="0" anchor="ctr"/>
          <a:lstStyle/>
          <a:p>
            <a:pPr indent="0" marL="0">
              <a:buNone/>
            </a:pPr>
            <a:r>
              <a:rPr lang="en-US" sz="2200" b="1" dirty="0">
                <a:solidFill>
                  <a:srgbClr val="2563EB"/>
                </a:solidFill>
              </a:rPr>
              <a:t>Gillian Lynne and the Urgent Call for a New Human Ecology</a:t>
            </a:r>
            <a:endParaRPr lang="en-US" sz="2200" dirty="0"/>
          </a:p>
        </p:txBody>
      </p:sp>
      <p:sp>
        <p:nvSpPr>
          <p:cNvPr id="3" name="Text 1">
            <a:hlinkClick r:id="rId1" tooltip=""/>
          </p:cNvPr>
          <p:cNvSpPr/>
          <p:nvPr/>
        </p:nvSpPr>
        <p:spPr>
          <a:xfrm>
            <a:off x="8686800" y="365760"/>
            <a:ext cx="3200400" cy="457200"/>
          </a:xfrm>
          <a:prstGeom prst="rect">
            <a:avLst/>
          </a:prstGeom>
          <a:noFill/>
          <a:ln/>
        </p:spPr>
        <p:txBody>
          <a:bodyPr wrap="square" rtlCol="0" anchor="ctr"/>
          <a:lstStyle/>
          <a:p>
            <a:pPr algn="r" indent="0" marL="0">
              <a:buNone/>
            </a:pPr>
            <a:r>
              <a:rPr lang="en-US" sz="1200" u="sng" dirty="0">
                <a:solidFill>
                  <a:srgbClr val="6B7280"/>
                </a:solidFill>
                <a:hlinkClick r:id="rId1" invalidUrl="" action="" tgtFrame="" tooltip="" history="1" highlightClick="0" endSnd="0">
                  <a:extLst>
                    <a:ext uri="{A12FA001-AC4F-418D-AE19-62706E023703}">
                      <ahyp:hlinkClr xmlns:ahyp="http://schemas.microsoft.com/office/drawing/2018/hyperlinkcolor" val="tx"/>
                    </a:ext>
                  </a:extLst>
                </a:hlinkClick>
              </a:rPr>
              <a:t>15:15</a:t>
            </a:r>
            <a:endParaRPr lang="en-US" sz="1200" dirty="0"/>
          </a:p>
        </p:txBody>
      </p:sp>
      <p:sp>
        <p:nvSpPr>
          <p:cNvPr id="4" name="Shape 2"/>
          <p:cNvSpPr/>
          <p:nvPr/>
        </p:nvSpPr>
        <p:spPr>
          <a:xfrm>
            <a:off x="457200" y="1005840"/>
            <a:ext cx="1097280" cy="36576"/>
          </a:xfrm>
          <a:prstGeom prst="rect">
            <a:avLst/>
          </a:prstGeom>
          <a:solidFill>
            <a:srgbClr val="2563EB"/>
          </a:solidFill>
          <a:ln w="12700">
            <a:solidFill>
              <a:srgbClr val="2563EB"/>
            </a:solidFill>
            <a:prstDash val="solid"/>
          </a:ln>
        </p:spPr>
      </p:sp>
      <p:sp>
        <p:nvSpPr>
          <p:cNvPr id="5" name="Text 3"/>
          <p:cNvSpPr/>
          <p:nvPr/>
        </p:nvSpPr>
        <p:spPr>
          <a:xfrm>
            <a:off x="457200" y="1234440"/>
            <a:ext cx="11216640" cy="4754880"/>
          </a:xfrm>
          <a:prstGeom prst="rect">
            <a:avLst/>
          </a:prstGeom>
          <a:noFill/>
          <a:ln/>
        </p:spPr>
        <p:txBody>
          <a:bodyPr wrap="square" rtlCol="0" anchor="t"/>
          <a:lstStyle/>
          <a:p>
            <a:pPr marL="342900" indent="-342900">
              <a:spcAft>
                <a:spcPts val="1000"/>
              </a:spcAft>
              <a:buSzPct val="100000"/>
              <a:buChar char="•"/>
            </a:pPr>
            <a:r>
              <a:rPr lang="en-US" sz="1600" dirty="0">
                <a:solidFill>
                  <a:srgbClr val="1A1A1A"/>
                </a:solidFill>
              </a:rPr>
              <a:t>Gillian Lynne was told she had a learning disorder in the 1930s; a perceptive doctor recognized she was a dancer and sent her to dance school — she went on to create 'Cats' and 'Phantom of the Opera'.</a:t>
            </a:r>
            <a:endParaRPr lang="en-US" sz="1600" dirty="0"/>
          </a:p>
          <a:p>
            <a:pPr marL="342900" indent="-342900">
              <a:spcAft>
                <a:spcPts val="1000"/>
              </a:spcAft>
              <a:buSzPct val="100000"/>
              <a:buChar char="•"/>
            </a:pPr>
            <a:r>
              <a:rPr lang="en-US" sz="1600" dirty="0">
                <a:solidFill>
                  <a:srgbClr val="1A1A1A"/>
                </a:solidFill>
              </a:rPr>
              <a:t>The alternative Robinson names explicitly: 'Somebody else might have put her on medication and told her to calm down' — a fate that would have erased one of the most successful careers in musical theater.</a:t>
            </a:r>
            <a:endParaRPr lang="en-US" sz="1600" dirty="0"/>
          </a:p>
          <a:p>
            <a:pPr marL="342900" indent="-342900">
              <a:spcAft>
                <a:spcPts val="1000"/>
              </a:spcAft>
              <a:buSzPct val="100000"/>
              <a:buChar char="•"/>
            </a:pPr>
            <a:r>
              <a:rPr lang="en-US" sz="1600" dirty="0">
                <a:solidFill>
                  <a:srgbClr val="1A1A1A"/>
                </a:solidFill>
              </a:rPr>
              <a:t>Robinson calls for 'a new conception of human ecology' — the same kind of systemic rethinking that the environmental movement applied to the natural world, now applied to human capacity.</a:t>
            </a:r>
            <a:endParaRPr lang="en-US" sz="1600" dirty="0"/>
          </a:p>
          <a:p>
            <a:pPr marL="342900" indent="-342900">
              <a:spcAft>
                <a:spcPts val="1000"/>
              </a:spcAft>
              <a:buSzPct val="100000"/>
              <a:buChar char="•"/>
            </a:pPr>
            <a:r>
              <a:rPr lang="en-US" sz="1600" dirty="0">
                <a:solidFill>
                  <a:srgbClr val="1A1A1A"/>
                </a:solidFill>
              </a:rPr>
              <a:t>The education system has 'mined our minds in the way that we strip-mine the earth for a particular commodity' — a model that is exhausting its resource and will not serve the future.</a:t>
            </a:r>
            <a:endParaRPr lang="en-US" sz="1600" dirty="0"/>
          </a:p>
          <a:p>
            <a:pPr marL="342900" indent="-342900">
              <a:spcAft>
                <a:spcPts val="1000"/>
              </a:spcAft>
              <a:buSzPct val="100000"/>
              <a:buChar char="•"/>
            </a:pPr>
            <a:r>
              <a:rPr lang="en-US" sz="1600" dirty="0">
                <a:solidFill>
                  <a:srgbClr val="1A1A1A"/>
                </a:solidFill>
              </a:rPr>
              <a:t>The task is concrete: educate children's 'whole being' so they can face a future we cannot see — not just their academic minds, but their bodies, creative instincts, and distinct individual talents.</a:t>
            </a:r>
            <a:endParaRPr lang="en-US" sz="16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FFFFF"/>
        </a:solidFill>
      </p:bgPr>
    </p:bg>
    <p:spTree>
      <p:nvGrpSpPr>
        <p:cNvPr id="1" name=""/>
        <p:cNvGrpSpPr/>
        <p:nvPr/>
      </p:nvGrpSpPr>
      <p:grpSpPr>
        <a:xfrm>
          <a:off x="0" y="0"/>
          <a:ext cx="0" cy="0"/>
          <a:chOff x="0" y="0"/>
          <a:chExt cx="0" cy="0"/>
        </a:xfrm>
      </p:grpSpPr>
      <p:sp>
        <p:nvSpPr>
          <p:cNvPr id="2" name="Text 0"/>
          <p:cNvSpPr/>
          <p:nvPr/>
        </p:nvSpPr>
        <p:spPr>
          <a:xfrm>
            <a:off x="457200" y="320040"/>
            <a:ext cx="11216640" cy="685800"/>
          </a:xfrm>
          <a:prstGeom prst="rect">
            <a:avLst/>
          </a:prstGeom>
          <a:noFill/>
          <a:ln/>
        </p:spPr>
        <p:txBody>
          <a:bodyPr wrap="square" rtlCol="0" anchor="ctr"/>
          <a:lstStyle/>
          <a:p>
            <a:pPr indent="0" marL="0">
              <a:buNone/>
            </a:pPr>
            <a:r>
              <a:rPr lang="en-US" sz="2200" b="1" dirty="0">
                <a:solidFill>
                  <a:srgbClr val="2563EB"/>
                </a:solidFill>
              </a:rPr>
              <a:t>Glossary</a:t>
            </a:r>
            <a:endParaRPr lang="en-US" sz="2200" dirty="0"/>
          </a:p>
        </p:txBody>
      </p:sp>
      <p:sp>
        <p:nvSpPr>
          <p:cNvPr id="3" name="Shape 1"/>
          <p:cNvSpPr/>
          <p:nvPr/>
        </p:nvSpPr>
        <p:spPr>
          <a:xfrm>
            <a:off x="457200" y="1005840"/>
            <a:ext cx="1097280" cy="36576"/>
          </a:xfrm>
          <a:prstGeom prst="rect">
            <a:avLst/>
          </a:prstGeom>
          <a:solidFill>
            <a:srgbClr val="2563EB"/>
          </a:solidFill>
          <a:ln w="12700">
            <a:solidFill>
              <a:srgbClr val="2563EB"/>
            </a:solidFill>
            <a:prstDash val="solid"/>
          </a:ln>
        </p:spPr>
      </p:sp>
      <p:sp>
        <p:nvSpPr>
          <p:cNvPr id="4" name="Text 2"/>
          <p:cNvSpPr/>
          <p:nvPr/>
        </p:nvSpPr>
        <p:spPr>
          <a:xfrm>
            <a:off x="457200" y="1234440"/>
            <a:ext cx="11216640" cy="4754880"/>
          </a:xfrm>
          <a:prstGeom prst="rect">
            <a:avLst/>
          </a:prstGeom>
          <a:noFill/>
          <a:ln/>
        </p:spPr>
        <p:txBody>
          <a:bodyPr wrap="square" rtlCol="0" anchor="t"/>
          <a:lstStyle/>
          <a:p>
            <a:pPr marL="342900" indent="-342900">
              <a:spcAft>
                <a:spcPts val="800"/>
              </a:spcAft>
              <a:buSzPct val="100000"/>
              <a:buChar char="•"/>
            </a:pPr>
            <a:r>
              <a:rPr lang="en-US" sz="1300" dirty="0">
                <a:solidFill>
                  <a:srgbClr val="1A1A1A"/>
                </a:solidFill>
              </a:rPr>
              <a:t>Human ecology: Robinson's term for a new framework for thinking about education — one that treats the diversity of human capacity the way environmentalism treats biodiversity, as something to be preserved and cultivated rather than strip-mined for a single commodity.</a:t>
            </a:r>
            <a:endParaRPr lang="en-US" sz="1300" dirty="0"/>
          </a:p>
          <a:p>
            <a:pPr marL="342900" indent="-342900">
              <a:spcAft>
                <a:spcPts val="800"/>
              </a:spcAft>
              <a:buSzPct val="100000"/>
              <a:buChar char="•"/>
            </a:pPr>
            <a:r>
              <a:rPr lang="en-US" sz="1300" dirty="0">
                <a:solidFill>
                  <a:srgbClr val="1A1A1A"/>
                </a:solidFill>
              </a:rPr>
              <a:t>Academic inflation: The progressive devaluation of educational credentials as more people hold them — Robinson's term for the phenomenon where a BA is now worth what no degree once was, and a PhD is required where an MA previously sufficed.</a:t>
            </a:r>
            <a:endParaRPr lang="en-US" sz="1300" dirty="0"/>
          </a:p>
          <a:p>
            <a:pPr marL="342900" indent="-342900">
              <a:spcAft>
                <a:spcPts val="800"/>
              </a:spcAft>
              <a:buSzPct val="100000"/>
              <a:buChar char="•"/>
            </a:pPr>
            <a:r>
              <a:rPr lang="en-US" sz="1300" dirty="0">
                <a:solidFill>
                  <a:srgbClr val="1A1A1A"/>
                </a:solidFill>
              </a:rPr>
              <a:t>Corpus callosum: The shaft of nerves that joins the two hemispheres of the human brain. Robinson cites it as thicker in women and links this to research on multitasking ability, using it to illustrate that intelligence is dynamic and physically grounded.</a:t>
            </a:r>
            <a:endParaRPr lang="en-US" sz="1300" dirty="0"/>
          </a:p>
          <a:p>
            <a:pPr marL="342900" indent="-342900">
              <a:spcAft>
                <a:spcPts val="800"/>
              </a:spcAft>
              <a:buSzPct val="100000"/>
              <a:buChar char="•"/>
            </a:pPr>
            <a:r>
              <a:rPr lang="en-US" sz="1300" dirty="0">
                <a:solidFill>
                  <a:srgbClr val="1A1A1A"/>
                </a:solidFill>
              </a:rPr>
              <a:t>Kinesthetic intelligence: One of the diverse forms of intelligence Robinson identifies — the capacity to think and learn through bodily movement and sensation, exemplified by dancers who, like Gillian Lynne, 'had to move to think.'</a:t>
            </a:r>
            <a:endParaRPr lang="en-US" sz="1300" dirty="0"/>
          </a:p>
          <a:p>
            <a:pPr marL="342900" indent="-342900">
              <a:spcAft>
                <a:spcPts val="800"/>
              </a:spcAft>
              <a:buSzPct val="100000"/>
              <a:buChar char="•"/>
            </a:pPr>
            <a:r>
              <a:rPr lang="en-US" sz="1300" dirty="0">
                <a:solidFill>
                  <a:srgbClr val="1A1A1A"/>
                </a:solidFill>
              </a:rPr>
              <a:t>ADHD (Attention Deficit Hyperactivity Disorder): A behavioral condition Robinson references in the context of Gillian Lynne — he notes that in the 1930s 'ADHD hadn't been invented at this point; it wasn't an available condition,' contrasting how a perceptive doctor read her behavior as a talent rather than a disorder.</a:t>
            </a:r>
            <a:endParaRPr lang="en-US" sz="13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6</Slides>
  <Notes>6</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6</vt:i4>
      </vt:variant>
    </vt:vector>
  </HeadingPairs>
  <TitlesOfParts>
    <vt:vector size="9" baseType="lpstr">
      <vt:lpstr>Arial</vt:lpstr>
      <vt:lpstr>Calibri</vt:lpstr>
      <vt:lpstr>Office Theme</vt:lpstr>
      <vt:lpstr>Slide 1</vt:lpstr>
      <vt:lpstr>Slide 2</vt:lpstr>
      <vt:lpstr>Slide 3</vt:lpstr>
      <vt:lpstr>Slide 4</vt:lpstr>
      <vt:lpstr>Slide 5</vt:lpstr>
      <vt:lpstr>Slide 6</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PptxGenJS Presentation</dc:title>
  <dc:subject>PptxGenJS Presentation</dc:subject>
  <dc:creator>PptxGenJS</dc:creator>
  <cp:lastModifiedBy>PptxGenJS</cp:lastModifiedBy>
  <cp:revision>1</cp:revision>
  <dcterms:created xsi:type="dcterms:W3CDTF">2026-05-23T23:10:25Z</dcterms:created>
  <dcterms:modified xsi:type="dcterms:W3CDTF">2026-05-23T23:10:25Z</dcterms:modified>
</cp:coreProperties>
</file>