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HtSuA80QTyo&amp;t=2824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HtSuA80QTyo&amp;t=3233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HtSuA80QTyo&amp;t=3580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HtSuA80QTyo&amp;t=0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HtSuA80QTyo&amp;t=360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HtSuA80QTyo&amp;t=600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HtSuA80QTyo&amp;t=990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HtSuA80QTyo&amp;t=1273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HtSuA80QTyo&amp;t=1622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HtSuA80QTyo&amp;t=2322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645920"/>
            <a:ext cx="10363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A1A1A"/>
                </a:solidFill>
              </a:rPr>
              <a:t>Lecture on Algorithmic Thinking and Peak Finding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3200400"/>
            <a:ext cx="103632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7280"/>
                </a:solidFill>
              </a:rPr>
              <a:t>This lecture by Professor Srini Devadas, co-taught with Professor Erik Domane, is an introduction to algorithmic thinking, focusing on peak finding in one and two-dimensional arrays. The primary goal is to understand efficient algorithms for large data sets. Throughout the lecture, the importance of algorithm complexity and efficiency in handling large-scale inputs is emphasized through practical examples and a detailed explanation of different peak finding algorithms.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0" y="3017520"/>
            <a:ext cx="4876800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16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563EB"/>
                </a:solidFill>
              </a:rPr>
              <a:t>Navigating Complex Algorithmic Challenges</a:t>
            </a:r>
            <a:endParaRPr lang="en-US" sz="2200" dirty="0"/>
          </a:p>
        </p:txBody>
      </p:sp>
      <p:sp>
        <p:nvSpPr>
          <p:cNvPr id="3" name="Text 1">
            <a:hlinkClick r:id="rId1" tooltip=""/>
          </p:cNvPr>
          <p:cNvSpPr/>
          <p:nvPr/>
        </p:nvSpPr>
        <p:spPr>
          <a:xfrm>
            <a:off x="8686800" y="3657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u="sng" dirty="0">
                <a:solidFill>
                  <a:srgbClr val="6B7280"/>
                </a:solidFill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47:04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1097280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34440"/>
            <a:ext cx="1121664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Peak finding algorithms face complexity challenges with worst-case scenarios.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Evaluating row and columns suggests understanding algorithmic intricacies.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Divide and Conquer improves performance by mitigating inefficiency.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Real-world scenarios enhance comprehension of adaptive algorithms.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16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563EB"/>
                </a:solidFill>
              </a:rPr>
              <a:t>Algorithm, Complexity, and Real-World Application</a:t>
            </a:r>
            <a:endParaRPr lang="en-US" sz="2200" dirty="0"/>
          </a:p>
        </p:txBody>
      </p:sp>
      <p:sp>
        <p:nvSpPr>
          <p:cNvPr id="3" name="Text 1">
            <a:hlinkClick r:id="rId1" tooltip=""/>
          </p:cNvPr>
          <p:cNvSpPr/>
          <p:nvPr/>
        </p:nvSpPr>
        <p:spPr>
          <a:xfrm>
            <a:off x="8686800" y="3657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u="sng" dirty="0">
                <a:solidFill>
                  <a:srgbClr val="6B7280"/>
                </a:solidFill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53:53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1097280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34440"/>
            <a:ext cx="1121664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Adapting algorithms to fit evolving scenarios is essential.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Real-world applications require understanding numerical complexities.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Correctness is prioritized over efficiency in application settings.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Dynamic interactions enhance algorithmic learning and adaptation.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16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563EB"/>
                </a:solidFill>
              </a:rPr>
              <a:t>Concluding Insights and Future Directions</a:t>
            </a:r>
            <a:endParaRPr lang="en-US" sz="2200" dirty="0"/>
          </a:p>
        </p:txBody>
      </p:sp>
      <p:sp>
        <p:nvSpPr>
          <p:cNvPr id="3" name="Text 1">
            <a:hlinkClick r:id="rId1" tooltip=""/>
          </p:cNvPr>
          <p:cNvSpPr/>
          <p:nvPr/>
        </p:nvSpPr>
        <p:spPr>
          <a:xfrm>
            <a:off x="8686800" y="3657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u="sng" dirty="0">
                <a:solidFill>
                  <a:srgbClr val="6B7280"/>
                </a:solidFill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59:40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1097280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34440"/>
            <a:ext cx="1121664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Scalable and efficient algorithms address real-world data challenges.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Proving algorithm correctness ensures clear outcomes.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Continuous learning within advanced study develops broad understanding.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Students prepare for careers requiring detailed algorithm knowledge.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16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563EB"/>
                </a:solidFill>
              </a:rPr>
              <a:t>Glossary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1097280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234440"/>
            <a:ext cx="1121664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1A1A"/>
                </a:solidFill>
              </a:rPr>
              <a:t>Peak Finding: An algorithm to find an element in an array that is not less than its neighbors.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1A1A"/>
                </a:solidFill>
              </a:rPr>
              <a:t>Divide and Conquer: A strategy to solve a problem by breaking it down into smaller sub-problems, solving them independently, and combining their solutions.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1A1A"/>
                </a:solidFill>
              </a:rPr>
              <a:t>Greedy Ascent: An algorithmic approach that iteratively chooses the locally optimal solution hoping to find a global optimum.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1A1A"/>
                </a:solidFill>
              </a:rPr>
              <a:t>Asymptotic Complexity: The behavior of an algorithm's runtime as the input size grows towards infinity, giving an upper bound on its performance.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1A1A"/>
                </a:solidFill>
              </a:rPr>
              <a:t>Theta Notation (Θ): Notation representing both the upper and lower bounds of an algorithm's running time.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1A1A"/>
                </a:solidFill>
              </a:rPr>
              <a:t>Binary Search: A fast search algorithm that finds the position of a target element within a sorted array, reducing the search space by half each step.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1A1A"/>
                </a:solidFill>
              </a:rPr>
              <a:t>Real-world Application: The practical use of theoretical concepts to solve complex problems encountered in actual situations.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16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563EB"/>
                </a:solidFill>
              </a:rPr>
              <a:t>Key Takeaways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1097280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234440"/>
            <a:ext cx="1121664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Understanding algorithmic complexity is crucial for solving large-scale problems efficiently.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Peak finding can be applied in both one-dimensional and two-dimensional arrays.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Divide and conquer is a powerful technique in reducing algorithm complexity.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Real-world examples can help in grasping complex algorithmic concepts.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16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563EB"/>
                </a:solidFill>
              </a:rPr>
              <a:t>Course Introduction and Objectives</a:t>
            </a:r>
            <a:endParaRPr lang="en-US" sz="2200" dirty="0"/>
          </a:p>
        </p:txBody>
      </p:sp>
      <p:sp>
        <p:nvSpPr>
          <p:cNvPr id="3" name="Text 1">
            <a:hlinkClick r:id="rId1" tooltip=""/>
          </p:cNvPr>
          <p:cNvSpPr/>
          <p:nvPr/>
        </p:nvSpPr>
        <p:spPr>
          <a:xfrm>
            <a:off x="8686800" y="3657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u="sng" dirty="0">
                <a:solidFill>
                  <a:srgbClr val="6B7280"/>
                </a:solidFill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00:00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1097280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34440"/>
            <a:ext cx="1121664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The course focuses on solving large-scale problems effectively.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Technological growth redefines problem sizes to trillion-scale.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Students engage in real implementations of algorithms.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Understanding scalability is key to algorithm design.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16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563EB"/>
                </a:solidFill>
              </a:rPr>
              <a:t>Peak Finding in One-Dimensional Arrays</a:t>
            </a:r>
            <a:endParaRPr lang="en-US" sz="2200" dirty="0"/>
          </a:p>
        </p:txBody>
      </p:sp>
      <p:sp>
        <p:nvSpPr>
          <p:cNvPr id="3" name="Text 1">
            <a:hlinkClick r:id="rId1" tooltip=""/>
          </p:cNvPr>
          <p:cNvSpPr/>
          <p:nvPr/>
        </p:nvSpPr>
        <p:spPr>
          <a:xfrm>
            <a:off x="8686800" y="3657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u="sng" dirty="0">
                <a:solidFill>
                  <a:srgbClr val="6B7280"/>
                </a:solidFill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06:00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1097280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34440"/>
            <a:ext cx="1121664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Peak finding finds an element not smaller than its neighbors.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Simple traversal has θ(n) complexity for 1D arrays.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Divide and conquer reduces complexity to θ(log₂(n)).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Efficiency techniques are critical for large data sets.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16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563EB"/>
                </a:solidFill>
              </a:rPr>
              <a:t>Scalability and Algorithmic Thinking</a:t>
            </a:r>
            <a:endParaRPr lang="en-US" sz="2200" dirty="0"/>
          </a:p>
        </p:txBody>
      </p:sp>
      <p:sp>
        <p:nvSpPr>
          <p:cNvPr id="3" name="Text 1">
            <a:hlinkClick r:id="rId1" tooltip=""/>
          </p:cNvPr>
          <p:cNvSpPr/>
          <p:nvPr/>
        </p:nvSpPr>
        <p:spPr>
          <a:xfrm>
            <a:off x="8686800" y="3657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u="sng" dirty="0">
                <a:solidFill>
                  <a:srgbClr val="6B7280"/>
                </a:solidFill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10:00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1097280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34440"/>
            <a:ext cx="1121664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Scalability deals with efficiently handling growing data sizes.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Classic data structures remain relevant in large-scale contexts.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Algorithmic thinking prepares students for future technological challenges.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Understanding data structures aids in learning advanced algorithms.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16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563EB"/>
                </a:solidFill>
              </a:rPr>
              <a:t>Algorithm Design and Analysis</a:t>
            </a:r>
            <a:endParaRPr lang="en-US" sz="2200" dirty="0"/>
          </a:p>
        </p:txBody>
      </p:sp>
      <p:sp>
        <p:nvSpPr>
          <p:cNvPr id="3" name="Text 1">
            <a:hlinkClick r:id="rId1" tooltip=""/>
          </p:cNvPr>
          <p:cNvSpPr/>
          <p:nvPr/>
        </p:nvSpPr>
        <p:spPr>
          <a:xfrm>
            <a:off x="8686800" y="3657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u="sng" dirty="0">
                <a:solidFill>
                  <a:srgbClr val="6B7280"/>
                </a:solidFill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16:30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1097280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34440"/>
            <a:ext cx="1121664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Algorithm design and analysis are fundamental to problem-solving.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Course focuses on handling large inputs with diverse data structures.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Lesson bridges academics and practical application through coding.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Deep problem analysis is complemented by hands-on programming.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16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563EB"/>
                </a:solidFill>
              </a:rPr>
              <a:t>Modules and Problem Sets Overview</a:t>
            </a:r>
            <a:endParaRPr lang="en-US" sz="2200" dirty="0"/>
          </a:p>
        </p:txBody>
      </p:sp>
      <p:sp>
        <p:nvSpPr>
          <p:cNvPr id="3" name="Text 1">
            <a:hlinkClick r:id="rId1" tooltip=""/>
          </p:cNvPr>
          <p:cNvSpPr/>
          <p:nvPr/>
        </p:nvSpPr>
        <p:spPr>
          <a:xfrm>
            <a:off x="8686800" y="3657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u="sng" dirty="0">
                <a:solidFill>
                  <a:srgbClr val="6B7280"/>
                </a:solidFill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21:13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1097280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34440"/>
            <a:ext cx="1121664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Eight diverse modules cover broad algorithmic strategies.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Modules emphasize real-world applicability through practical examples.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Theory is tied to practical coding experiences in Python.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Problem sets aim for engaging, challenging learning experiences.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16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563EB"/>
                </a:solidFill>
              </a:rPr>
              <a:t>Peak Finding Algorithms Overview</a:t>
            </a:r>
            <a:endParaRPr lang="en-US" sz="2200" dirty="0"/>
          </a:p>
        </p:txBody>
      </p:sp>
      <p:sp>
        <p:nvSpPr>
          <p:cNvPr id="3" name="Text 1">
            <a:hlinkClick r:id="rId1" tooltip=""/>
          </p:cNvPr>
          <p:cNvSpPr/>
          <p:nvPr/>
        </p:nvSpPr>
        <p:spPr>
          <a:xfrm>
            <a:off x="8686800" y="3657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u="sng" dirty="0">
                <a:solidFill>
                  <a:srgbClr val="6B7280"/>
                </a:solidFill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27:02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1097280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34440"/>
            <a:ext cx="1121664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The lecture explains one-dimensional peak finding clearly.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Simple methods have Θ(n) complexity, improved by divide and conquer.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Divide and conquer reduces complexity to Θ(log₂(n)).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Fundamental algorithms help solve larger computational problems.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16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563EB"/>
                </a:solidFill>
              </a:rPr>
              <a:t>Understanding Two-Dimensional Peak Finding</a:t>
            </a:r>
            <a:endParaRPr lang="en-US" sz="2200" dirty="0"/>
          </a:p>
        </p:txBody>
      </p:sp>
      <p:sp>
        <p:nvSpPr>
          <p:cNvPr id="3" name="Text 1">
            <a:hlinkClick r:id="rId1" tooltip=""/>
          </p:cNvPr>
          <p:cNvSpPr/>
          <p:nvPr/>
        </p:nvSpPr>
        <p:spPr>
          <a:xfrm>
            <a:off x="8686800" y="3657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u="sng" dirty="0">
                <a:solidFill>
                  <a:srgbClr val="6B7280"/>
                </a:solidFill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38:42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1097280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34440"/>
            <a:ext cx="1121664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Two-dimensional peak finding extends one-dimensional concepts.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Greedy Ascent has inefficiencies with θ(nm) complexity.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Divide and Conquer improves accuracy by splitting by column.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</a:rPr>
              <a:t>Two-dimensional efficiency demonstrates algorithmic adaptability.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2026-05-23T01:00:34Z</dcterms:created>
  <dcterms:modified xsi:type="dcterms:W3CDTF">2026-05-23T01:00:34Z</dcterms:modified>
</cp:coreProperties>
</file>